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12"/>
  </p:notesMasterIdLst>
  <p:sldIdLst>
    <p:sldId id="256" r:id="rId2"/>
    <p:sldId id="258" r:id="rId3"/>
    <p:sldId id="259" r:id="rId4"/>
    <p:sldId id="261" r:id="rId5"/>
    <p:sldId id="260" r:id="rId6"/>
    <p:sldId id="262" r:id="rId7"/>
    <p:sldId id="263" r:id="rId8"/>
    <p:sldId id="264" r:id="rId9"/>
    <p:sldId id="265" r:id="rId10"/>
    <p:sldId id="266" r:id="rId11"/>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1B53E"/>
    <a:srgbClr val="C44D69"/>
    <a:srgbClr val="8D69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844" y="3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D82384-43C6-499E-8F64-C0FF2E8D10F6}" type="datetimeFigureOut">
              <a:rPr lang="en-US" smtClean="0"/>
              <a:pPr/>
              <a:t>7/21/2015</a:t>
            </a:fld>
            <a:endParaRPr lang="en-US"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E19199-E624-49BA-BB69-33CA7E68EEA3}" type="slidenum">
              <a:rPr lang="en-US" smtClean="0"/>
              <a:pPr/>
              <a:t>‹#›</a:t>
            </a:fld>
            <a:endParaRPr lang="en-US" dirty="0"/>
          </a:p>
        </p:txBody>
      </p:sp>
    </p:spTree>
    <p:extLst>
      <p:ext uri="{BB962C8B-B14F-4D97-AF65-F5344CB8AC3E}">
        <p14:creationId xmlns:p14="http://schemas.microsoft.com/office/powerpoint/2010/main" val="1898471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19199-E624-49BA-BB69-33CA7E68EEA3}"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1500" y="3436640"/>
            <a:ext cx="5829300" cy="1188707"/>
          </a:xfrm>
        </p:spPr>
        <p:txBody>
          <a:bodyPr>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71500" y="4655840"/>
            <a:ext cx="5829300" cy="830560"/>
          </a:xfrm>
        </p:spPr>
        <p:txBody>
          <a:bodyPr/>
          <a:lstStyle>
            <a:lvl1pPr marL="0" indent="0" algn="ctr">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75000"/>
                    <a:lumOff val="25000"/>
                  </a:schemeClr>
                </a:solidFill>
              </a:defRPr>
            </a:lvl1pPr>
          </a:lstStyle>
          <a:p>
            <a:fld id="{EA61DCDC-4F75-408A-86B1-1F8006D5F50C}" type="datetime1">
              <a:rPr lang="en-US" smtClean="0"/>
              <a:pPr/>
              <a:t>7/21/2015</a:t>
            </a:fld>
            <a:endParaRPr lang="en-US" dirty="0"/>
          </a:p>
        </p:txBody>
      </p:sp>
      <p:sp>
        <p:nvSpPr>
          <p:cNvPr id="5" name="Footer Placeholder 4"/>
          <p:cNvSpPr>
            <a:spLocks noGrp="1"/>
          </p:cNvSpPr>
          <p:nvPr>
            <p:ph type="ftr" sz="quarter" idx="11"/>
          </p:nvPr>
        </p:nvSpPr>
        <p:spPr/>
        <p:txBody>
          <a:bodyPr/>
          <a:lstStyle>
            <a:lvl1pPr>
              <a:defRPr>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75000"/>
                    <a:lumOff val="25000"/>
                  </a:schemeClr>
                </a:solidFill>
              </a:defRPr>
            </a:lvl1pPr>
          </a:lstStyle>
          <a:p>
            <a:fld id="{CFCB4D01-41C5-4FAD-8F48-E275B28D7473}" type="slidenum">
              <a:rPr lang="en-US" smtClean="0"/>
              <a:pPr/>
              <a:t>‹#›</a:t>
            </a:fld>
            <a:endParaRPr lang="en-US" dirty="0"/>
          </a:p>
        </p:txBody>
      </p:sp>
      <p:sp>
        <p:nvSpPr>
          <p:cNvPr id="7" name="TextBox 6"/>
          <p:cNvSpPr txBox="1"/>
          <p:nvPr userDrawn="1"/>
        </p:nvSpPr>
        <p:spPr>
          <a:xfrm>
            <a:off x="514350" y="2235200"/>
            <a:ext cx="1080120" cy="646331"/>
          </a:xfrm>
          <a:prstGeom prst="rect">
            <a:avLst/>
          </a:prstGeom>
          <a:noFill/>
          <a:ln>
            <a:solidFill>
              <a:schemeClr val="tx1"/>
            </a:solidFill>
            <a:prstDash val="sysDot"/>
          </a:ln>
        </p:spPr>
        <p:txBody>
          <a:bodyPr wrap="square" rtlCol="0">
            <a:spAutoFit/>
          </a:bodyPr>
          <a:lstStyle/>
          <a:p>
            <a:pPr algn="ctr"/>
            <a:r>
              <a:rPr lang="en-US" dirty="0" smtClean="0"/>
              <a:t>Your</a:t>
            </a:r>
            <a:r>
              <a:rPr lang="en-US" baseline="0" dirty="0" smtClean="0"/>
              <a:t> Logo</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EBF40C-35A3-44E7-BD19-4720840F7E23}" type="datetime1">
              <a:rPr lang="en-US" smtClean="0"/>
              <a:pPr/>
              <a:t>7/21/2015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0687" y="5875867"/>
            <a:ext cx="5750347"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20687" y="3875618"/>
            <a:ext cx="5750347"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72FAAB-E4AA-4AB4-BD9E-12328AB390E6}" type="datetime1">
              <a:rPr lang="en-US" smtClean="0"/>
              <a:pPr/>
              <a:t>7/21/2015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8670" y="3227851"/>
            <a:ext cx="2916324" cy="49403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91018" y="3227851"/>
            <a:ext cx="2916324" cy="49403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5A1A5C-5C2B-4767-B3D5-718889ECE95D}" type="datetime1">
              <a:rPr lang="en-US" smtClean="0"/>
              <a:pPr/>
              <a:t>7/21/2015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8670" y="2747797"/>
            <a:ext cx="2970330"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8670" y="3611892"/>
            <a:ext cx="2970330" cy="45125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591018" y="2747797"/>
            <a:ext cx="2916324"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591018" y="3611893"/>
            <a:ext cx="2915304" cy="45125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B7F99F-C4DF-4BC3-987B-D3D960982EBD}" type="datetime1">
              <a:rPr lang="en-US" smtClean="0"/>
              <a:pPr/>
              <a:t>7/21/2015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E525CC-6C5A-4BDE-AAB8-12892E611AD5}" type="datetime1">
              <a:rPr lang="en-US" smtClean="0"/>
              <a:pPr/>
              <a:t>7/21/2015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BFCEE-009A-48E4-BD49-72E10ECCCFB7}" type="datetime1">
              <a:rPr lang="en-US" smtClean="0"/>
              <a:pPr/>
              <a:t>7/21/2015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4664" y="1691680"/>
            <a:ext cx="2376264" cy="1261368"/>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2888941" y="1691681"/>
            <a:ext cx="3626159" cy="64765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04664" y="2939820"/>
            <a:ext cx="2376264" cy="5198633"/>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63F613-67CE-449E-9E11-1D3202F8C5B1}" type="datetime1">
              <a:rPr lang="en-US" smtClean="0"/>
              <a:pPr/>
              <a:t>7/21/2015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8730" y="6400800"/>
            <a:ext cx="4762872"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998730" y="1787691"/>
            <a:ext cx="3402378" cy="45157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98730" y="7156451"/>
            <a:ext cx="4762872"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2F89B4-3CA1-43C8-9C32-5486BA6E9904}" type="datetime1">
              <a:rPr lang="en-US" smtClean="0"/>
              <a:pPr/>
              <a:t>7/21/2015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B4D01-41C5-4FAD-8F48-E275B28D747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lum/>
          </a:blip>
          <a:srcRect/>
          <a:stretch>
            <a:fillRect l="-1000" t="-1000" r="-1000" b="3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8670" y="1499659"/>
            <a:ext cx="6048672" cy="10561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8670" y="3323862"/>
            <a:ext cx="6056430" cy="48443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81F14E5-7F65-4700-B3B3-8E56AFCF7542}" type="datetime1">
              <a:rPr lang="en-US" smtClean="0"/>
              <a:pPr/>
              <a:t>7/21/2015</a:t>
            </a:fld>
            <a:endParaRPr lang="en-US" dirty="0"/>
          </a:p>
        </p:txBody>
      </p:sp>
      <p:sp>
        <p:nvSpPr>
          <p:cNvPr id="5" name="Footer Placeholder 4"/>
          <p:cNvSpPr>
            <a:spLocks noGrp="1"/>
          </p:cNvSpPr>
          <p:nvPr>
            <p:ph type="ftr" sz="quarter" idx="3"/>
          </p:nvPr>
        </p:nvSpPr>
        <p:spPr>
          <a:xfrm>
            <a:off x="3699030" y="8475134"/>
            <a:ext cx="1571904"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024844"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FCB4D01-41C5-4FAD-8F48-E275B28D7473}" type="slidenum">
              <a:rPr lang="en-US" smtClean="0"/>
              <a:pPr/>
              <a:t>‹#›</a:t>
            </a:fld>
            <a:endParaRPr lang="en-US" dirty="0"/>
          </a:p>
        </p:txBody>
      </p:sp>
      <p:sp>
        <p:nvSpPr>
          <p:cNvPr id="7" name="TextBox 6"/>
          <p:cNvSpPr txBox="1"/>
          <p:nvPr/>
        </p:nvSpPr>
        <p:spPr>
          <a:xfrm>
            <a:off x="5427222" y="8208016"/>
            <a:ext cx="1080120" cy="646331"/>
          </a:xfrm>
          <a:prstGeom prst="rect">
            <a:avLst/>
          </a:prstGeom>
          <a:noFill/>
          <a:ln>
            <a:solidFill>
              <a:schemeClr val="tx1"/>
            </a:solidFill>
            <a:prstDash val="sysDot"/>
          </a:ln>
        </p:spPr>
        <p:txBody>
          <a:bodyPr wrap="square" rtlCol="0">
            <a:spAutoFit/>
          </a:bodyPr>
          <a:lstStyle/>
          <a:p>
            <a:pPr algn="ctr"/>
            <a:r>
              <a:rPr lang="en-US" dirty="0" smtClean="0"/>
              <a:t>Your</a:t>
            </a:r>
            <a:r>
              <a:rPr lang="en-US" baseline="0" dirty="0" smtClean="0"/>
              <a:t> Logo</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824942"/>
            <a:ext cx="4876800" cy="801836"/>
          </a:xfrm>
        </p:spPr>
        <p:txBody>
          <a:bodyPr>
            <a:normAutofit/>
          </a:bodyPr>
          <a:lstStyle/>
          <a:p>
            <a:r>
              <a:rPr lang="en-US" sz="3000" b="1" dirty="0" smtClean="0">
                <a:solidFill>
                  <a:srgbClr val="C44D69"/>
                </a:solidFill>
                <a:latin typeface="Adobe Garamond Pro" pitchFamily="18" charset="0"/>
              </a:rPr>
              <a:t>Social </a:t>
            </a:r>
            <a:r>
              <a:rPr lang="en-US" sz="3000" b="1" dirty="0" smtClean="0">
                <a:solidFill>
                  <a:srgbClr val="C44D69"/>
                </a:solidFill>
                <a:latin typeface="Adobe Garamond Pro" pitchFamily="18" charset="0"/>
              </a:rPr>
              <a:t>Interaction on Etsy</a:t>
            </a:r>
            <a:endParaRPr lang="en-US" sz="3000" b="1" dirty="0">
              <a:solidFill>
                <a:srgbClr val="C44D69"/>
              </a:solidFill>
              <a:latin typeface="Adobe Garamond Pro" pitchFamily="18" charset="0"/>
            </a:endParaRPr>
          </a:p>
        </p:txBody>
      </p:sp>
      <p:sp>
        <p:nvSpPr>
          <p:cNvPr id="5" name="TextBox 4"/>
          <p:cNvSpPr txBox="1"/>
          <p:nvPr/>
        </p:nvSpPr>
        <p:spPr>
          <a:xfrm>
            <a:off x="0" y="2819400"/>
            <a:ext cx="5943600" cy="969496"/>
          </a:xfrm>
          <a:prstGeom prst="rect">
            <a:avLst/>
          </a:prstGeom>
          <a:noFill/>
        </p:spPr>
        <p:txBody>
          <a:bodyPr wrap="square" rtlCol="0">
            <a:spAutoFit/>
          </a:bodyPr>
          <a:lstStyle/>
          <a:p>
            <a:pPr algn="ctr"/>
            <a:r>
              <a:rPr lang="en-US" sz="5700" dirty="0" smtClean="0">
                <a:solidFill>
                  <a:srgbClr val="8D699F"/>
                </a:solidFill>
                <a:latin typeface="Georgia" panose="02040502050405020303" pitchFamily="18" charset="0"/>
              </a:rPr>
              <a:t>ETSY</a:t>
            </a:r>
            <a:r>
              <a:rPr lang="en-US" sz="5700" dirty="0" smtClean="0">
                <a:latin typeface="Georgia" panose="02040502050405020303" pitchFamily="18" charset="0"/>
              </a:rPr>
              <a:t> </a:t>
            </a:r>
            <a:r>
              <a:rPr lang="en-US" sz="5700" dirty="0" smtClean="0">
                <a:solidFill>
                  <a:srgbClr val="A1B53E"/>
                </a:solidFill>
                <a:latin typeface="Georgia" panose="02040502050405020303" pitchFamily="18" charset="0"/>
              </a:rPr>
              <a:t>Intensives</a:t>
            </a:r>
            <a:endParaRPr lang="en-US" sz="5700" dirty="0">
              <a:solidFill>
                <a:srgbClr val="A1B53E"/>
              </a:solidFill>
              <a:latin typeface="Georgia" panose="02040502050405020303" pitchFamily="18" charset="0"/>
            </a:endParaRPr>
          </a:p>
        </p:txBody>
      </p:sp>
      <p:sp>
        <p:nvSpPr>
          <p:cNvPr id="6" name="TextBox 5"/>
          <p:cNvSpPr txBox="1"/>
          <p:nvPr/>
        </p:nvSpPr>
        <p:spPr>
          <a:xfrm>
            <a:off x="457200" y="2127360"/>
            <a:ext cx="1219200" cy="923330"/>
          </a:xfrm>
          <a:prstGeom prst="rect">
            <a:avLst/>
          </a:prstGeom>
          <a:solidFill>
            <a:schemeClr val="bg1"/>
          </a:solidFill>
        </p:spPr>
        <p:txBody>
          <a:bodyPr wrap="square" rtlCol="0">
            <a:spAutoFit/>
          </a:bodyPr>
          <a:lstStyle/>
          <a:p>
            <a:r>
              <a:rPr lang="en-US" dirty="0" smtClean="0">
                <a:solidFill>
                  <a:schemeClr val="bg1"/>
                </a:solidFill>
              </a:rPr>
              <a:t>vvvvvvvvvvvvvvvvvvvvvvvvvvv</a:t>
            </a:r>
            <a:endParaRPr lang="en-US"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4994322"/>
            <a:ext cx="3047999" cy="15202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2</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905000"/>
            <a:ext cx="6248400" cy="553998"/>
          </a:xfrm>
          <a:prstGeom prst="rect">
            <a:avLst/>
          </a:prstGeom>
          <a:noFill/>
        </p:spPr>
        <p:txBody>
          <a:bodyPr wrap="square" rtlCol="0">
            <a:spAutoFit/>
          </a:bodyPr>
          <a:lstStyle/>
          <a:p>
            <a:r>
              <a:rPr lang="en-US" sz="3000" b="1" dirty="0" smtClean="0">
                <a:solidFill>
                  <a:schemeClr val="accent1"/>
                </a:solidFill>
              </a:rPr>
              <a:t>Shop </a:t>
            </a:r>
            <a:r>
              <a:rPr lang="en-US" sz="3000" b="1" dirty="0" smtClean="0">
                <a:solidFill>
                  <a:schemeClr val="accent1"/>
                </a:solidFill>
              </a:rPr>
              <a:t>Views, Admires and Favorites</a:t>
            </a:r>
            <a:endParaRPr lang="en-US" sz="3000" b="1" dirty="0">
              <a:solidFill>
                <a:schemeClr val="accent1"/>
              </a:solidFill>
            </a:endParaRPr>
          </a:p>
        </p:txBody>
      </p:sp>
      <p:sp>
        <p:nvSpPr>
          <p:cNvPr id="8" name="TextBox 7"/>
          <p:cNvSpPr txBox="1"/>
          <p:nvPr/>
        </p:nvSpPr>
        <p:spPr>
          <a:xfrm>
            <a:off x="335280" y="2368808"/>
            <a:ext cx="5867400" cy="461665"/>
          </a:xfrm>
          <a:prstGeom prst="rect">
            <a:avLst/>
          </a:prstGeom>
          <a:noFill/>
        </p:spPr>
        <p:txBody>
          <a:bodyPr wrap="square" rtlCol="0">
            <a:spAutoFit/>
          </a:bodyPr>
          <a:lstStyle/>
          <a:p>
            <a:r>
              <a:rPr lang="en-US" sz="2400" b="1" dirty="0" smtClean="0">
                <a:solidFill>
                  <a:srgbClr val="A1B53E"/>
                </a:solidFill>
              </a:rPr>
              <a:t>Views of your Whole Shop</a:t>
            </a:r>
            <a:endParaRPr lang="en-US" sz="2400" b="1" dirty="0">
              <a:solidFill>
                <a:srgbClr val="A1B53E"/>
              </a:solidFill>
            </a:endParaRPr>
          </a:p>
        </p:txBody>
      </p:sp>
      <p:sp>
        <p:nvSpPr>
          <p:cNvPr id="9" name="TextBox 8"/>
          <p:cNvSpPr txBox="1"/>
          <p:nvPr/>
        </p:nvSpPr>
        <p:spPr>
          <a:xfrm>
            <a:off x="304800" y="2971800"/>
            <a:ext cx="6096000" cy="3970318"/>
          </a:xfrm>
          <a:prstGeom prst="rect">
            <a:avLst/>
          </a:prstGeom>
          <a:noFill/>
        </p:spPr>
        <p:txBody>
          <a:bodyPr wrap="square" rtlCol="0">
            <a:spAutoFit/>
          </a:bodyPr>
          <a:lstStyle/>
          <a:p>
            <a:pPr marL="285750" indent="-285750">
              <a:buFont typeface="Wingdings" panose="05000000000000000000" pitchFamily="2" charset="2"/>
              <a:buChar char="ü"/>
            </a:pPr>
            <a:r>
              <a:rPr lang="en-US" b="1" dirty="0" smtClean="0">
                <a:solidFill>
                  <a:schemeClr val="accent1"/>
                </a:solidFill>
              </a:rPr>
              <a:t>A view of a product or your entire shop is one of the most basic ways someone can interact with your Shop </a:t>
            </a:r>
            <a:br>
              <a:rPr lang="en-US" b="1" dirty="0" smtClean="0">
                <a:solidFill>
                  <a:schemeClr val="accent1"/>
                </a:solidFill>
              </a:rPr>
            </a:br>
            <a:endParaRPr lang="en-US" b="1" dirty="0" smtClean="0">
              <a:solidFill>
                <a:schemeClr val="accent1"/>
              </a:solidFill>
            </a:endParaRPr>
          </a:p>
          <a:p>
            <a:pPr marL="285750" indent="-285750">
              <a:buFont typeface="Wingdings" panose="05000000000000000000" pitchFamily="2" charset="2"/>
              <a:buChar char="ü"/>
            </a:pPr>
            <a:r>
              <a:rPr lang="en-US" b="1" dirty="0" smtClean="0">
                <a:solidFill>
                  <a:schemeClr val="accent1"/>
                </a:solidFill>
              </a:rPr>
              <a:t>Typically</a:t>
            </a:r>
            <a:r>
              <a:rPr lang="en-US" b="1" dirty="0">
                <a:solidFill>
                  <a:schemeClr val="accent1"/>
                </a:solidFill>
              </a:rPr>
              <a:t>, we focus on how many views an individual item has, but Etsy is also likely tracking how many total views an entire shop </a:t>
            </a:r>
            <a:r>
              <a:rPr lang="en-US" b="1" dirty="0" smtClean="0">
                <a:solidFill>
                  <a:schemeClr val="accent1"/>
                </a:solidFill>
              </a:rPr>
              <a:t>has.</a:t>
            </a:r>
            <a:br>
              <a:rPr lang="en-US" b="1" dirty="0" smtClean="0">
                <a:solidFill>
                  <a:schemeClr val="accent1"/>
                </a:solidFill>
              </a:rPr>
            </a:br>
            <a:endParaRPr lang="en-US" b="1" dirty="0" smtClean="0">
              <a:solidFill>
                <a:schemeClr val="accent1"/>
              </a:solidFill>
            </a:endParaRPr>
          </a:p>
          <a:p>
            <a:pPr marL="285750" indent="-285750">
              <a:buFont typeface="Wingdings" panose="05000000000000000000" pitchFamily="2" charset="2"/>
              <a:buChar char="ü"/>
            </a:pPr>
            <a:r>
              <a:rPr lang="en-US" b="1" dirty="0" smtClean="0">
                <a:solidFill>
                  <a:schemeClr val="accent1"/>
                </a:solidFill>
              </a:rPr>
              <a:t>Etsy </a:t>
            </a:r>
            <a:r>
              <a:rPr lang="en-US" b="1" dirty="0">
                <a:solidFill>
                  <a:schemeClr val="accent1"/>
                </a:solidFill>
              </a:rPr>
              <a:t>shops that have more total shop views appear higher in the Etsy search </a:t>
            </a:r>
            <a:r>
              <a:rPr lang="en-US" b="1" dirty="0" smtClean="0">
                <a:solidFill>
                  <a:schemeClr val="accent1"/>
                </a:solidFill>
              </a:rPr>
              <a:t>results</a:t>
            </a:r>
            <a:br>
              <a:rPr lang="en-US" b="1" dirty="0" smtClean="0">
                <a:solidFill>
                  <a:schemeClr val="accent1"/>
                </a:solidFill>
              </a:rPr>
            </a:br>
            <a:endParaRPr lang="en-US" b="1" dirty="0" smtClean="0">
              <a:solidFill>
                <a:schemeClr val="accent1"/>
              </a:solidFill>
            </a:endParaRPr>
          </a:p>
          <a:p>
            <a:pPr marL="285750" indent="-285750">
              <a:buFont typeface="Wingdings" panose="05000000000000000000" pitchFamily="2" charset="2"/>
              <a:buChar char="ü"/>
            </a:pPr>
            <a:r>
              <a:rPr lang="en-US" b="1" dirty="0" smtClean="0">
                <a:solidFill>
                  <a:schemeClr val="accent1"/>
                </a:solidFill>
              </a:rPr>
              <a:t>Your </a:t>
            </a:r>
            <a:r>
              <a:rPr lang="en-US" b="1" dirty="0">
                <a:solidFill>
                  <a:schemeClr val="accent1"/>
                </a:solidFill>
              </a:rPr>
              <a:t>focus on improving your search results on Etsy will help speed up the views your shop receives.  Increasing your inventory levels will also increase your total shop views as more people find your products.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3</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63855" y="1981200"/>
            <a:ext cx="6248400" cy="553998"/>
          </a:xfrm>
          <a:prstGeom prst="rect">
            <a:avLst/>
          </a:prstGeom>
          <a:noFill/>
        </p:spPr>
        <p:txBody>
          <a:bodyPr wrap="square" rtlCol="0">
            <a:spAutoFit/>
          </a:bodyPr>
          <a:lstStyle/>
          <a:p>
            <a:r>
              <a:rPr lang="en-US" sz="3000" b="1" dirty="0" smtClean="0">
                <a:solidFill>
                  <a:schemeClr val="accent1"/>
                </a:solidFill>
              </a:rPr>
              <a:t>Shop Views, Admires and Favorites</a:t>
            </a:r>
            <a:endParaRPr lang="en-US" sz="3000" b="1" dirty="0">
              <a:solidFill>
                <a:schemeClr val="accent1"/>
              </a:solidFill>
            </a:endParaRPr>
          </a:p>
        </p:txBody>
      </p:sp>
      <p:sp>
        <p:nvSpPr>
          <p:cNvPr id="8" name="TextBox 7"/>
          <p:cNvSpPr txBox="1"/>
          <p:nvPr/>
        </p:nvSpPr>
        <p:spPr>
          <a:xfrm>
            <a:off x="335280" y="2438400"/>
            <a:ext cx="5867400" cy="461665"/>
          </a:xfrm>
          <a:prstGeom prst="rect">
            <a:avLst/>
          </a:prstGeom>
          <a:noFill/>
        </p:spPr>
        <p:txBody>
          <a:bodyPr wrap="square" rtlCol="0">
            <a:spAutoFit/>
          </a:bodyPr>
          <a:lstStyle/>
          <a:p>
            <a:r>
              <a:rPr lang="en-US" sz="2400" b="1" dirty="0" smtClean="0">
                <a:solidFill>
                  <a:srgbClr val="A1B53E"/>
                </a:solidFill>
              </a:rPr>
              <a:t>Shop Admirers</a:t>
            </a:r>
            <a:endParaRPr lang="en-US" sz="2400" b="1" dirty="0">
              <a:solidFill>
                <a:srgbClr val="A1B53E"/>
              </a:solidFill>
            </a:endParaRPr>
          </a:p>
        </p:txBody>
      </p:sp>
      <p:sp>
        <p:nvSpPr>
          <p:cNvPr id="9" name="TextBox 8"/>
          <p:cNvSpPr txBox="1"/>
          <p:nvPr/>
        </p:nvSpPr>
        <p:spPr>
          <a:xfrm>
            <a:off x="335280" y="2971800"/>
            <a:ext cx="6096000" cy="4247317"/>
          </a:xfrm>
          <a:prstGeom prst="rect">
            <a:avLst/>
          </a:prstGeom>
          <a:noFill/>
        </p:spPr>
        <p:txBody>
          <a:bodyPr wrap="square" rtlCol="0">
            <a:spAutoFit/>
          </a:bodyPr>
          <a:lstStyle/>
          <a:p>
            <a:r>
              <a:rPr lang="en-US" b="1" dirty="0">
                <a:solidFill>
                  <a:schemeClr val="accent1"/>
                </a:solidFill>
              </a:rPr>
              <a:t>Look at the home page of your Etsy shop and look for the Admirer count for your shop.  How many admirers do you have?  People can socially interact with your shop by telling you they “heart it</a:t>
            </a:r>
            <a:r>
              <a:rPr lang="en-US" b="1" dirty="0" smtClean="0">
                <a:solidFill>
                  <a:schemeClr val="accent1"/>
                </a:solidFill>
              </a:rPr>
              <a:t>”, “</a:t>
            </a:r>
            <a:r>
              <a:rPr lang="en-US" b="1" dirty="0">
                <a:solidFill>
                  <a:schemeClr val="accent1"/>
                </a:solidFill>
              </a:rPr>
              <a:t>favorite it” or </a:t>
            </a:r>
            <a:r>
              <a:rPr lang="en-US" b="1" dirty="0" smtClean="0">
                <a:solidFill>
                  <a:schemeClr val="accent1"/>
                </a:solidFill>
              </a:rPr>
              <a:t>“admire it”.</a:t>
            </a:r>
            <a:br>
              <a:rPr lang="en-US" b="1" dirty="0" smtClean="0">
                <a:solidFill>
                  <a:schemeClr val="accent1"/>
                </a:solidFill>
              </a:rPr>
            </a:br>
            <a:endParaRPr lang="en-US" b="1" dirty="0" smtClean="0">
              <a:solidFill>
                <a:schemeClr val="accent1"/>
              </a:solidFill>
            </a:endParaRPr>
          </a:p>
          <a:p>
            <a:pPr marL="285750" indent="-285750" fontAlgn="base">
              <a:buFont typeface="Wingdings" panose="05000000000000000000" pitchFamily="2" charset="2"/>
              <a:buChar char="ü"/>
            </a:pPr>
            <a:r>
              <a:rPr lang="en-US" b="1" dirty="0">
                <a:solidFill>
                  <a:schemeClr val="accent1"/>
                </a:solidFill>
              </a:rPr>
              <a:t>It’s time to start thinking about the Shop favorite and Product favorite </a:t>
            </a:r>
            <a:r>
              <a:rPr lang="en-US" b="1" dirty="0" smtClean="0">
                <a:solidFill>
                  <a:schemeClr val="accent1"/>
                </a:solidFill>
              </a:rPr>
              <a:t>buttons </a:t>
            </a:r>
            <a:r>
              <a:rPr lang="en-US" b="1" dirty="0">
                <a:solidFill>
                  <a:schemeClr val="accent1"/>
                </a:solidFill>
              </a:rPr>
              <a:t>on Etsy as being similar to the “like” button on Facebook.  It is an indicator and is rewarded </a:t>
            </a:r>
            <a:r>
              <a:rPr lang="en-US" b="1" dirty="0" smtClean="0">
                <a:solidFill>
                  <a:schemeClr val="accent1"/>
                </a:solidFill>
              </a:rPr>
              <a:t>when </a:t>
            </a:r>
            <a:r>
              <a:rPr lang="en-US" b="1" dirty="0">
                <a:solidFill>
                  <a:schemeClr val="accent1"/>
                </a:solidFill>
              </a:rPr>
              <a:t>determining the Etsy order of search </a:t>
            </a:r>
            <a:r>
              <a:rPr lang="en-US" b="1" dirty="0" smtClean="0">
                <a:solidFill>
                  <a:schemeClr val="accent1"/>
                </a:solidFill>
              </a:rPr>
              <a:t>results.</a:t>
            </a:r>
            <a:br>
              <a:rPr lang="en-US" b="1" dirty="0" smtClean="0">
                <a:solidFill>
                  <a:schemeClr val="accent1"/>
                </a:solidFill>
              </a:rPr>
            </a:br>
            <a:endParaRPr lang="en-US" b="1" dirty="0" smtClean="0">
              <a:solidFill>
                <a:schemeClr val="accent1"/>
              </a:solidFill>
            </a:endParaRPr>
          </a:p>
          <a:p>
            <a:pPr marL="285750" indent="-285750" fontAlgn="base">
              <a:buFont typeface="Wingdings" panose="05000000000000000000" pitchFamily="2" charset="2"/>
              <a:buChar char="ü"/>
            </a:pPr>
            <a:r>
              <a:rPr lang="en-US" b="1" u="sng" dirty="0" smtClean="0">
                <a:solidFill>
                  <a:schemeClr val="accent1"/>
                </a:solidFill>
              </a:rPr>
              <a:t>Shops </a:t>
            </a:r>
            <a:r>
              <a:rPr lang="en-US" b="1" u="sng" dirty="0">
                <a:solidFill>
                  <a:schemeClr val="accent1"/>
                </a:solidFill>
              </a:rPr>
              <a:t>that have more admirers are favored in the Etsy search results</a:t>
            </a:r>
            <a:r>
              <a:rPr lang="en-US" b="1" dirty="0">
                <a:solidFill>
                  <a:schemeClr val="accent1"/>
                </a:solidFill>
              </a:rPr>
              <a:t>.  Shops that encourage their viewers to admire their shop will be rewarded with a little more importance</a:t>
            </a:r>
          </a:p>
        </p:txBody>
      </p:sp>
    </p:spTree>
    <p:extLst>
      <p:ext uri="{BB962C8B-B14F-4D97-AF65-F5344CB8AC3E}">
        <p14:creationId xmlns:p14="http://schemas.microsoft.com/office/powerpoint/2010/main" val="737359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4</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905000"/>
            <a:ext cx="6248400" cy="553998"/>
          </a:xfrm>
          <a:prstGeom prst="rect">
            <a:avLst/>
          </a:prstGeom>
          <a:noFill/>
        </p:spPr>
        <p:txBody>
          <a:bodyPr wrap="square" rtlCol="0">
            <a:spAutoFit/>
          </a:bodyPr>
          <a:lstStyle/>
          <a:p>
            <a:r>
              <a:rPr lang="en-US" sz="3000" b="1" dirty="0" smtClean="0">
                <a:solidFill>
                  <a:schemeClr val="accent1"/>
                </a:solidFill>
              </a:rPr>
              <a:t>Shop Views, Admires and Favorites</a:t>
            </a:r>
            <a:endParaRPr lang="en-US" sz="3000" b="1" dirty="0">
              <a:solidFill>
                <a:schemeClr val="accent1"/>
              </a:solidFill>
            </a:endParaRPr>
          </a:p>
        </p:txBody>
      </p:sp>
      <p:sp>
        <p:nvSpPr>
          <p:cNvPr id="8" name="TextBox 7"/>
          <p:cNvSpPr txBox="1"/>
          <p:nvPr/>
        </p:nvSpPr>
        <p:spPr>
          <a:xfrm>
            <a:off x="335280" y="2362200"/>
            <a:ext cx="5867400" cy="461665"/>
          </a:xfrm>
          <a:prstGeom prst="rect">
            <a:avLst/>
          </a:prstGeom>
          <a:noFill/>
        </p:spPr>
        <p:txBody>
          <a:bodyPr wrap="square" rtlCol="0">
            <a:spAutoFit/>
          </a:bodyPr>
          <a:lstStyle/>
          <a:p>
            <a:r>
              <a:rPr lang="en-US" sz="2400" b="1" dirty="0">
                <a:solidFill>
                  <a:srgbClr val="A1B53E"/>
                </a:solidFill>
              </a:rPr>
              <a:t>Shop Admirers</a:t>
            </a:r>
          </a:p>
        </p:txBody>
      </p:sp>
      <p:sp>
        <p:nvSpPr>
          <p:cNvPr id="9" name="TextBox 8"/>
          <p:cNvSpPr txBox="1"/>
          <p:nvPr/>
        </p:nvSpPr>
        <p:spPr>
          <a:xfrm>
            <a:off x="304800" y="2971800"/>
            <a:ext cx="6096000" cy="4801314"/>
          </a:xfrm>
          <a:prstGeom prst="rect">
            <a:avLst/>
          </a:prstGeom>
          <a:noFill/>
        </p:spPr>
        <p:txBody>
          <a:bodyPr wrap="square" rtlCol="0">
            <a:spAutoFit/>
          </a:bodyPr>
          <a:lstStyle/>
          <a:p>
            <a:pPr marL="285750" indent="-285750" fontAlgn="base">
              <a:buFont typeface="Wingdings" panose="05000000000000000000" pitchFamily="2" charset="2"/>
              <a:buChar char="ü"/>
            </a:pPr>
            <a:r>
              <a:rPr lang="en-US" b="1" dirty="0">
                <a:solidFill>
                  <a:schemeClr val="accent1"/>
                </a:solidFill>
              </a:rPr>
              <a:t>Does having your shop and items favorited help with increased </a:t>
            </a:r>
            <a:r>
              <a:rPr lang="en-US" b="1" dirty="0" smtClean="0">
                <a:solidFill>
                  <a:schemeClr val="accent1"/>
                </a:solidFill>
              </a:rPr>
              <a:t>ranking?</a:t>
            </a:r>
          </a:p>
          <a:p>
            <a:pPr marL="742950" lvl="1" indent="-285750" fontAlgn="base">
              <a:buFont typeface="Courier New" panose="02070309020205020404" pitchFamily="49" charset="0"/>
              <a:buChar char="o"/>
            </a:pPr>
            <a:r>
              <a:rPr lang="en-US" b="1" dirty="0" smtClean="0">
                <a:solidFill>
                  <a:schemeClr val="accent1"/>
                </a:solidFill>
              </a:rPr>
              <a:t>A </a:t>
            </a:r>
            <a:r>
              <a:rPr lang="en-US" b="1" dirty="0">
                <a:solidFill>
                  <a:schemeClr val="accent1"/>
                </a:solidFill>
              </a:rPr>
              <a:t>product favorite is more impactful for that product moving higher in the search than a general shop favorite that is tied to all the products in the shop.  </a:t>
            </a:r>
            <a:endParaRPr lang="en-US" b="1" dirty="0" smtClean="0">
              <a:solidFill>
                <a:schemeClr val="accent1"/>
              </a:solidFill>
            </a:endParaRPr>
          </a:p>
          <a:p>
            <a:pPr marL="742950" lvl="1" indent="-285750" fontAlgn="base">
              <a:buFont typeface="Courier New" panose="02070309020205020404" pitchFamily="49" charset="0"/>
              <a:buChar char="o"/>
            </a:pPr>
            <a:r>
              <a:rPr lang="en-US" b="1" dirty="0" smtClean="0">
                <a:solidFill>
                  <a:schemeClr val="accent1"/>
                </a:solidFill>
              </a:rPr>
              <a:t>Both </a:t>
            </a:r>
            <a:r>
              <a:rPr lang="en-US" b="1" dirty="0">
                <a:solidFill>
                  <a:schemeClr val="accent1"/>
                </a:solidFill>
              </a:rPr>
              <a:t>are important, but now you know they are not both equally </a:t>
            </a:r>
            <a:r>
              <a:rPr lang="en-US" b="1" dirty="0" smtClean="0">
                <a:solidFill>
                  <a:schemeClr val="accent1"/>
                </a:solidFill>
              </a:rPr>
              <a:t>important.</a:t>
            </a:r>
            <a:br>
              <a:rPr lang="en-US" b="1" dirty="0" smtClean="0">
                <a:solidFill>
                  <a:schemeClr val="accent1"/>
                </a:solidFill>
              </a:rPr>
            </a:br>
            <a:endParaRPr lang="en-US" b="1" dirty="0" smtClean="0">
              <a:solidFill>
                <a:schemeClr val="accent1"/>
              </a:solidFill>
            </a:endParaRPr>
          </a:p>
          <a:p>
            <a:pPr marL="285750" indent="-285750" fontAlgn="base">
              <a:buFont typeface="Wingdings" panose="05000000000000000000" pitchFamily="2" charset="2"/>
              <a:buChar char="ü"/>
            </a:pPr>
            <a:r>
              <a:rPr lang="en-US" b="1" dirty="0" smtClean="0">
                <a:solidFill>
                  <a:schemeClr val="accent1"/>
                </a:solidFill>
              </a:rPr>
              <a:t>Encourage </a:t>
            </a:r>
            <a:r>
              <a:rPr lang="en-US" b="1" dirty="0">
                <a:solidFill>
                  <a:schemeClr val="accent1"/>
                </a:solidFill>
              </a:rPr>
              <a:t>your customers and potential customers to “favorite your shop”.  You can do this passively (which means you just hope that someone really likes your shop so much they click the favorite button) or you actively pursue a shop favorite. </a:t>
            </a:r>
            <a:endParaRPr lang="en-US" b="1" dirty="0" smtClean="0">
              <a:solidFill>
                <a:schemeClr val="accent1"/>
              </a:solidFill>
            </a:endParaRPr>
          </a:p>
          <a:p>
            <a:pPr marL="742950" lvl="1" indent="-285750" fontAlgn="base">
              <a:buFont typeface="Courier New" panose="02070309020205020404" pitchFamily="49" charset="0"/>
              <a:buChar char="o"/>
            </a:pPr>
            <a:r>
              <a:rPr lang="en-US" b="1" dirty="0" smtClean="0">
                <a:solidFill>
                  <a:schemeClr val="accent1"/>
                </a:solidFill>
              </a:rPr>
              <a:t>Why </a:t>
            </a:r>
            <a:r>
              <a:rPr lang="en-US" b="1" dirty="0">
                <a:solidFill>
                  <a:schemeClr val="accent1"/>
                </a:solidFill>
              </a:rPr>
              <a:t>not encourage that action with a note and arrow on your banner?  </a:t>
            </a:r>
            <a:endParaRPr lang="en-US" b="1" dirty="0" smtClean="0">
              <a:solidFill>
                <a:schemeClr val="accent1"/>
              </a:solidFill>
            </a:endParaRPr>
          </a:p>
          <a:p>
            <a:pPr marL="742950" lvl="1" indent="-285750" fontAlgn="base">
              <a:buFont typeface="Courier New" panose="02070309020205020404" pitchFamily="49" charset="0"/>
              <a:buChar char="o"/>
            </a:pPr>
            <a:r>
              <a:rPr lang="en-US" b="1" dirty="0" smtClean="0">
                <a:solidFill>
                  <a:schemeClr val="accent1"/>
                </a:solidFill>
              </a:rPr>
              <a:t>Have </a:t>
            </a:r>
            <a:r>
              <a:rPr lang="en-US" b="1" dirty="0">
                <a:solidFill>
                  <a:schemeClr val="accent1"/>
                </a:solidFill>
              </a:rPr>
              <a:t>you reminded people to take that action in your welcome message?</a:t>
            </a:r>
          </a:p>
        </p:txBody>
      </p:sp>
    </p:spTree>
    <p:extLst>
      <p:ext uri="{BB962C8B-B14F-4D97-AF65-F5344CB8AC3E}">
        <p14:creationId xmlns:p14="http://schemas.microsoft.com/office/powerpoint/2010/main" val="4039682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5</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73380" y="1862435"/>
            <a:ext cx="6248400" cy="553998"/>
          </a:xfrm>
          <a:prstGeom prst="rect">
            <a:avLst/>
          </a:prstGeom>
          <a:noFill/>
        </p:spPr>
        <p:txBody>
          <a:bodyPr wrap="square" rtlCol="0">
            <a:spAutoFit/>
          </a:bodyPr>
          <a:lstStyle/>
          <a:p>
            <a:r>
              <a:rPr lang="en-US" sz="3000" b="1" dirty="0" smtClean="0">
                <a:solidFill>
                  <a:schemeClr val="accent1"/>
                </a:solidFill>
              </a:rPr>
              <a:t>Shop Views, Admires and Favorites</a:t>
            </a:r>
            <a:endParaRPr lang="en-US" sz="3000" b="1" dirty="0">
              <a:solidFill>
                <a:schemeClr val="accent1"/>
              </a:solidFill>
            </a:endParaRPr>
          </a:p>
        </p:txBody>
      </p:sp>
      <p:sp>
        <p:nvSpPr>
          <p:cNvPr id="8" name="TextBox 7"/>
          <p:cNvSpPr txBox="1"/>
          <p:nvPr/>
        </p:nvSpPr>
        <p:spPr>
          <a:xfrm>
            <a:off x="354330" y="2416432"/>
            <a:ext cx="5867400" cy="461665"/>
          </a:xfrm>
          <a:prstGeom prst="rect">
            <a:avLst/>
          </a:prstGeom>
          <a:noFill/>
        </p:spPr>
        <p:txBody>
          <a:bodyPr wrap="square" rtlCol="0">
            <a:spAutoFit/>
          </a:bodyPr>
          <a:lstStyle/>
          <a:p>
            <a:r>
              <a:rPr lang="en-US" sz="2400" b="1" dirty="0" smtClean="0">
                <a:solidFill>
                  <a:srgbClr val="A1B53E"/>
                </a:solidFill>
              </a:rPr>
              <a:t>Product Favorites</a:t>
            </a:r>
            <a:endParaRPr lang="en-US" sz="2400" b="1" dirty="0">
              <a:solidFill>
                <a:srgbClr val="A1B53E"/>
              </a:solidFill>
            </a:endParaRPr>
          </a:p>
        </p:txBody>
      </p:sp>
      <p:sp>
        <p:nvSpPr>
          <p:cNvPr id="9" name="TextBox 8"/>
          <p:cNvSpPr txBox="1"/>
          <p:nvPr/>
        </p:nvSpPr>
        <p:spPr>
          <a:xfrm>
            <a:off x="304800" y="2895600"/>
            <a:ext cx="6096000" cy="4524315"/>
          </a:xfrm>
          <a:prstGeom prst="rect">
            <a:avLst/>
          </a:prstGeom>
          <a:noFill/>
        </p:spPr>
        <p:txBody>
          <a:bodyPr wrap="square" rtlCol="0">
            <a:spAutoFit/>
          </a:bodyPr>
          <a:lstStyle/>
          <a:p>
            <a:pPr marL="285750" indent="-285750" fontAlgn="base">
              <a:buFont typeface="Wingdings" panose="05000000000000000000" pitchFamily="2" charset="2"/>
              <a:buChar char="ü"/>
            </a:pPr>
            <a:r>
              <a:rPr lang="en-US" b="1" dirty="0">
                <a:solidFill>
                  <a:schemeClr val="accent1"/>
                </a:solidFill>
              </a:rPr>
              <a:t>Products that have more favorites generally appear higher in the search results on Etsy. Product favorites have a greater impact than shop favorites to make a product move up in a search results.  </a:t>
            </a:r>
            <a:r>
              <a:rPr lang="en-US" b="1" dirty="0" smtClean="0">
                <a:solidFill>
                  <a:schemeClr val="accent1"/>
                </a:solidFill>
              </a:rPr>
              <a:t/>
            </a:r>
            <a:br>
              <a:rPr lang="en-US" b="1" dirty="0" smtClean="0">
                <a:solidFill>
                  <a:schemeClr val="accent1"/>
                </a:solidFill>
              </a:rPr>
            </a:br>
            <a:endParaRPr lang="en-US" b="1" dirty="0" smtClean="0">
              <a:solidFill>
                <a:schemeClr val="accent1"/>
              </a:solidFill>
            </a:endParaRPr>
          </a:p>
          <a:p>
            <a:pPr marL="285750" indent="-285750" fontAlgn="base">
              <a:buFont typeface="Wingdings" panose="05000000000000000000" pitchFamily="2" charset="2"/>
              <a:buChar char="ü"/>
            </a:pPr>
            <a:r>
              <a:rPr lang="en-US" b="1" dirty="0" smtClean="0">
                <a:solidFill>
                  <a:schemeClr val="accent1"/>
                </a:solidFill>
              </a:rPr>
              <a:t>A </a:t>
            </a:r>
            <a:r>
              <a:rPr lang="en-US" b="1" dirty="0">
                <a:solidFill>
                  <a:schemeClr val="accent1"/>
                </a:solidFill>
              </a:rPr>
              <a:t>product favorite is more impactful for that product moving higher in the search than a general shop favorite that is tied to all the products in the shop.  Both are important, but now you know they are not both equally important. </a:t>
            </a:r>
          </a:p>
          <a:p>
            <a:pPr marL="742950" lvl="1" indent="-285750" fontAlgn="base">
              <a:buFont typeface="Courier New" panose="02070309020205020404" pitchFamily="49" charset="0"/>
              <a:buChar char="o"/>
            </a:pPr>
            <a:r>
              <a:rPr lang="en-US" b="1" dirty="0">
                <a:solidFill>
                  <a:schemeClr val="accent1"/>
                </a:solidFill>
              </a:rPr>
              <a:t>You can wait for organic hearts of your products or encourage your potential customers to favorite your products via the images and texts of your products.  </a:t>
            </a:r>
          </a:p>
          <a:p>
            <a:pPr marL="742950" lvl="1" indent="-285750" fontAlgn="base">
              <a:buFont typeface="Courier New" panose="02070309020205020404" pitchFamily="49" charset="0"/>
              <a:buChar char="o"/>
            </a:pPr>
            <a:r>
              <a:rPr lang="en-US" b="1" dirty="0">
                <a:solidFill>
                  <a:schemeClr val="accent1"/>
                </a:solidFill>
              </a:rPr>
              <a:t>Use social media by redirecting your social media followers to visit your page and click on the favorite button.</a:t>
            </a:r>
          </a:p>
        </p:txBody>
      </p:sp>
    </p:spTree>
    <p:extLst>
      <p:ext uri="{BB962C8B-B14F-4D97-AF65-F5344CB8AC3E}">
        <p14:creationId xmlns:p14="http://schemas.microsoft.com/office/powerpoint/2010/main" val="2072844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992273"/>
            <a:ext cx="6248400" cy="553998"/>
          </a:xfrm>
          <a:prstGeom prst="rect">
            <a:avLst/>
          </a:prstGeom>
          <a:noFill/>
        </p:spPr>
        <p:txBody>
          <a:bodyPr wrap="square" rtlCol="0">
            <a:spAutoFit/>
          </a:bodyPr>
          <a:lstStyle/>
          <a:p>
            <a:r>
              <a:rPr lang="en-US" sz="3000" b="1" dirty="0" smtClean="0">
                <a:solidFill>
                  <a:schemeClr val="accent1"/>
                </a:solidFill>
              </a:rPr>
              <a:t>Shop Teams, Treasuries, &amp; Likes </a:t>
            </a:r>
            <a:endParaRPr lang="en-US" sz="3000" b="1" dirty="0">
              <a:solidFill>
                <a:schemeClr val="accent1"/>
              </a:solidFill>
            </a:endParaRPr>
          </a:p>
        </p:txBody>
      </p:sp>
      <p:sp>
        <p:nvSpPr>
          <p:cNvPr id="8" name="TextBox 7"/>
          <p:cNvSpPr txBox="1"/>
          <p:nvPr/>
        </p:nvSpPr>
        <p:spPr>
          <a:xfrm>
            <a:off x="335280" y="2438400"/>
            <a:ext cx="5867400" cy="461665"/>
          </a:xfrm>
          <a:prstGeom prst="rect">
            <a:avLst/>
          </a:prstGeom>
          <a:noFill/>
        </p:spPr>
        <p:txBody>
          <a:bodyPr wrap="square" rtlCol="0">
            <a:spAutoFit/>
          </a:bodyPr>
          <a:lstStyle/>
          <a:p>
            <a:r>
              <a:rPr lang="en-US" sz="2400" b="1" dirty="0" smtClean="0">
                <a:solidFill>
                  <a:srgbClr val="A1B53E"/>
                </a:solidFill>
              </a:rPr>
              <a:t>Teams</a:t>
            </a:r>
            <a:endParaRPr lang="en-US" sz="2400" b="1" dirty="0">
              <a:solidFill>
                <a:srgbClr val="A1B53E"/>
              </a:solidFill>
            </a:endParaRPr>
          </a:p>
        </p:txBody>
      </p:sp>
      <p:sp>
        <p:nvSpPr>
          <p:cNvPr id="9" name="TextBox 8"/>
          <p:cNvSpPr txBox="1"/>
          <p:nvPr/>
        </p:nvSpPr>
        <p:spPr>
          <a:xfrm>
            <a:off x="304800" y="3048000"/>
            <a:ext cx="6096000" cy="3970318"/>
          </a:xfrm>
          <a:prstGeom prst="rect">
            <a:avLst/>
          </a:prstGeom>
          <a:noFill/>
        </p:spPr>
        <p:txBody>
          <a:bodyPr wrap="square" rtlCol="0">
            <a:spAutoFit/>
          </a:bodyPr>
          <a:lstStyle/>
          <a:p>
            <a:pPr marL="285750" indent="-285750" fontAlgn="base">
              <a:buFont typeface="Wingdings" panose="05000000000000000000" pitchFamily="2" charset="2"/>
              <a:buChar char="ü"/>
            </a:pPr>
            <a:r>
              <a:rPr lang="en-US" b="1" dirty="0">
                <a:solidFill>
                  <a:schemeClr val="accent1"/>
                </a:solidFill>
              </a:rPr>
              <a:t>Joining </a:t>
            </a:r>
            <a:r>
              <a:rPr lang="en-US" b="1" dirty="0" smtClean="0">
                <a:solidFill>
                  <a:schemeClr val="accent1"/>
                </a:solidFill>
              </a:rPr>
              <a:t>a team </a:t>
            </a:r>
            <a:r>
              <a:rPr lang="en-US" b="1" dirty="0">
                <a:solidFill>
                  <a:schemeClr val="accent1"/>
                </a:solidFill>
              </a:rPr>
              <a:t>is a great way to meet people, kick-start your business, learn more about Etsy, share your own knowledge and selling online</a:t>
            </a:r>
            <a:r>
              <a:rPr lang="en-US" b="1" dirty="0" smtClean="0">
                <a:solidFill>
                  <a:schemeClr val="accent1"/>
                </a:solidFill>
              </a:rPr>
              <a:t>.</a:t>
            </a:r>
            <a:br>
              <a:rPr lang="en-US" b="1" dirty="0" smtClean="0">
                <a:solidFill>
                  <a:schemeClr val="accent1"/>
                </a:solidFill>
              </a:rPr>
            </a:br>
            <a:endParaRPr lang="en-US" b="1" dirty="0">
              <a:solidFill>
                <a:schemeClr val="accent1"/>
              </a:solidFill>
            </a:endParaRPr>
          </a:p>
          <a:p>
            <a:pPr marL="285750" indent="-285750" fontAlgn="base">
              <a:buFont typeface="Wingdings" panose="05000000000000000000" pitchFamily="2" charset="2"/>
              <a:buChar char="ü"/>
            </a:pPr>
            <a:r>
              <a:rPr lang="en-US" b="1" dirty="0">
                <a:solidFill>
                  <a:schemeClr val="accent1"/>
                </a:solidFill>
              </a:rPr>
              <a:t>There are teams for every purpose</a:t>
            </a:r>
          </a:p>
          <a:p>
            <a:pPr marL="742950" lvl="1" indent="-285750" fontAlgn="base">
              <a:buFont typeface="Courier New" panose="02070309020205020404" pitchFamily="49" charset="0"/>
              <a:buChar char="o"/>
            </a:pPr>
            <a:r>
              <a:rPr lang="en-US" b="1" dirty="0">
                <a:solidFill>
                  <a:schemeClr val="accent1"/>
                </a:solidFill>
              </a:rPr>
              <a:t>Shipping</a:t>
            </a:r>
          </a:p>
          <a:p>
            <a:pPr marL="742950" lvl="1" indent="-285750" fontAlgn="base">
              <a:buFont typeface="Courier New" panose="02070309020205020404" pitchFamily="49" charset="0"/>
              <a:buChar char="o"/>
            </a:pPr>
            <a:r>
              <a:rPr lang="en-US" b="1" dirty="0">
                <a:solidFill>
                  <a:schemeClr val="accent1"/>
                </a:solidFill>
              </a:rPr>
              <a:t>Specific Craft</a:t>
            </a:r>
          </a:p>
          <a:p>
            <a:pPr marL="742950" lvl="1" indent="-285750" fontAlgn="base">
              <a:buFont typeface="Courier New" panose="02070309020205020404" pitchFamily="49" charset="0"/>
              <a:buChar char="o"/>
            </a:pPr>
            <a:r>
              <a:rPr lang="en-US" b="1" dirty="0">
                <a:solidFill>
                  <a:schemeClr val="accent1"/>
                </a:solidFill>
              </a:rPr>
              <a:t>Promo</a:t>
            </a:r>
          </a:p>
          <a:p>
            <a:pPr marL="742950" lvl="1" indent="-285750" fontAlgn="base">
              <a:buFont typeface="Courier New" panose="02070309020205020404" pitchFamily="49" charset="0"/>
              <a:buChar char="o"/>
            </a:pPr>
            <a:r>
              <a:rPr lang="en-US" b="1" dirty="0">
                <a:solidFill>
                  <a:schemeClr val="accent1"/>
                </a:solidFill>
              </a:rPr>
              <a:t>SEO</a:t>
            </a:r>
          </a:p>
          <a:p>
            <a:pPr marL="742950" lvl="1" indent="-285750" fontAlgn="base">
              <a:buFont typeface="Courier New" panose="02070309020205020404" pitchFamily="49" charset="0"/>
              <a:buChar char="o"/>
            </a:pPr>
            <a:r>
              <a:rPr lang="en-US" b="1" dirty="0">
                <a:solidFill>
                  <a:schemeClr val="accent1"/>
                </a:solidFill>
              </a:rPr>
              <a:t>Certain Pets</a:t>
            </a:r>
          </a:p>
          <a:p>
            <a:pPr marL="742950" lvl="1" indent="-285750" fontAlgn="base">
              <a:buFont typeface="Courier New" panose="02070309020205020404" pitchFamily="49" charset="0"/>
              <a:buChar char="o"/>
            </a:pPr>
            <a:r>
              <a:rPr lang="en-US" b="1" dirty="0">
                <a:solidFill>
                  <a:schemeClr val="accent1"/>
                </a:solidFill>
              </a:rPr>
              <a:t>And even people with certain health issues</a:t>
            </a:r>
          </a:p>
          <a:p>
            <a:pPr marL="742950" lvl="1" indent="-285750" fontAlgn="base">
              <a:buFont typeface="Courier New" panose="02070309020205020404" pitchFamily="49" charset="0"/>
              <a:buChar char="o"/>
            </a:pPr>
            <a:r>
              <a:rPr lang="en-US" b="1" dirty="0" smtClean="0">
                <a:solidFill>
                  <a:schemeClr val="accent1"/>
                </a:solidFill>
              </a:rPr>
              <a:t>Laws</a:t>
            </a:r>
            <a:br>
              <a:rPr lang="en-US" b="1" dirty="0" smtClean="0">
                <a:solidFill>
                  <a:schemeClr val="accent1"/>
                </a:solidFill>
              </a:rPr>
            </a:br>
            <a:endParaRPr lang="en-US" b="1" dirty="0">
              <a:solidFill>
                <a:schemeClr val="accent1"/>
              </a:solidFill>
            </a:endParaRPr>
          </a:p>
          <a:p>
            <a:pPr marL="285750" indent="-285750" fontAlgn="base">
              <a:buFont typeface="Wingdings" panose="05000000000000000000" pitchFamily="2" charset="2"/>
              <a:buChar char="ü"/>
            </a:pPr>
            <a:r>
              <a:rPr lang="en-US" b="1" dirty="0">
                <a:solidFill>
                  <a:schemeClr val="accent1"/>
                </a:solidFill>
              </a:rPr>
              <a:t>Choose your Teams carefully</a:t>
            </a:r>
          </a:p>
        </p:txBody>
      </p:sp>
    </p:spTree>
    <p:extLst>
      <p:ext uri="{BB962C8B-B14F-4D97-AF65-F5344CB8AC3E}">
        <p14:creationId xmlns:p14="http://schemas.microsoft.com/office/powerpoint/2010/main" val="219800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905000"/>
            <a:ext cx="6248400" cy="553998"/>
          </a:xfrm>
          <a:prstGeom prst="rect">
            <a:avLst/>
          </a:prstGeom>
          <a:noFill/>
        </p:spPr>
        <p:txBody>
          <a:bodyPr wrap="square" rtlCol="0">
            <a:spAutoFit/>
          </a:bodyPr>
          <a:lstStyle/>
          <a:p>
            <a:r>
              <a:rPr lang="en-US" sz="3000" b="1" dirty="0">
                <a:solidFill>
                  <a:schemeClr val="accent1"/>
                </a:solidFill>
              </a:rPr>
              <a:t>Shop Teams, Treasuries, &amp; Likes </a:t>
            </a:r>
          </a:p>
        </p:txBody>
      </p:sp>
      <p:sp>
        <p:nvSpPr>
          <p:cNvPr id="8" name="TextBox 7"/>
          <p:cNvSpPr txBox="1"/>
          <p:nvPr/>
        </p:nvSpPr>
        <p:spPr>
          <a:xfrm>
            <a:off x="335280" y="2362200"/>
            <a:ext cx="5867400" cy="461665"/>
          </a:xfrm>
          <a:prstGeom prst="rect">
            <a:avLst/>
          </a:prstGeom>
          <a:noFill/>
        </p:spPr>
        <p:txBody>
          <a:bodyPr wrap="square" rtlCol="0">
            <a:spAutoFit/>
          </a:bodyPr>
          <a:lstStyle/>
          <a:p>
            <a:r>
              <a:rPr lang="en-US" sz="2400" b="1" dirty="0" smtClean="0">
                <a:solidFill>
                  <a:srgbClr val="A1B53E"/>
                </a:solidFill>
              </a:rPr>
              <a:t>Treasuries</a:t>
            </a:r>
            <a:endParaRPr lang="en-US" sz="2400" b="1" dirty="0">
              <a:solidFill>
                <a:srgbClr val="A1B53E"/>
              </a:solidFill>
            </a:endParaRPr>
          </a:p>
        </p:txBody>
      </p:sp>
      <p:sp>
        <p:nvSpPr>
          <p:cNvPr id="9" name="TextBox 8"/>
          <p:cNvSpPr txBox="1"/>
          <p:nvPr/>
        </p:nvSpPr>
        <p:spPr>
          <a:xfrm>
            <a:off x="304800" y="2971800"/>
            <a:ext cx="6096000" cy="4801314"/>
          </a:xfrm>
          <a:prstGeom prst="rect">
            <a:avLst/>
          </a:prstGeom>
          <a:noFill/>
        </p:spPr>
        <p:txBody>
          <a:bodyPr wrap="square" rtlCol="0">
            <a:spAutoFit/>
          </a:bodyPr>
          <a:lstStyle/>
          <a:p>
            <a:pPr marL="285750" indent="-285750" fontAlgn="base">
              <a:buFont typeface="Wingdings" panose="05000000000000000000" pitchFamily="2" charset="2"/>
              <a:buChar char="ü"/>
            </a:pPr>
            <a:r>
              <a:rPr lang="en-US" sz="1700" b="1" dirty="0">
                <a:solidFill>
                  <a:schemeClr val="accent1"/>
                </a:solidFill>
              </a:rPr>
              <a:t>Treasuries are no longer what they used to be on Etsy.  They no longer are being created as </a:t>
            </a:r>
            <a:r>
              <a:rPr lang="en-US" sz="1700" b="1" dirty="0" smtClean="0">
                <a:solidFill>
                  <a:schemeClr val="accent1"/>
                </a:solidFill>
              </a:rPr>
              <a:t>often, and not featured on the front page of ETSY any longer.</a:t>
            </a:r>
            <a:br>
              <a:rPr lang="en-US" sz="1700" b="1" dirty="0" smtClean="0">
                <a:solidFill>
                  <a:schemeClr val="accent1"/>
                </a:solidFill>
              </a:rPr>
            </a:br>
            <a:endParaRPr lang="en-US" sz="1700" b="1" dirty="0" smtClean="0">
              <a:solidFill>
                <a:schemeClr val="accent1"/>
              </a:solidFill>
            </a:endParaRPr>
          </a:p>
          <a:p>
            <a:pPr marL="285750" indent="-285750" fontAlgn="base">
              <a:buFont typeface="Wingdings" panose="05000000000000000000" pitchFamily="2" charset="2"/>
              <a:buChar char="ü"/>
            </a:pPr>
            <a:r>
              <a:rPr lang="en-US" sz="1700" b="1" dirty="0" smtClean="0">
                <a:solidFill>
                  <a:schemeClr val="accent1"/>
                </a:solidFill>
              </a:rPr>
              <a:t>Are </a:t>
            </a:r>
            <a:r>
              <a:rPr lang="en-US" sz="1700" b="1" dirty="0">
                <a:solidFill>
                  <a:schemeClr val="accent1"/>
                </a:solidFill>
              </a:rPr>
              <a:t>Treasuries useful anymore</a:t>
            </a:r>
            <a:r>
              <a:rPr lang="en-US" sz="1700" b="1" dirty="0" smtClean="0">
                <a:solidFill>
                  <a:schemeClr val="accent1"/>
                </a:solidFill>
              </a:rPr>
              <a:t>?</a:t>
            </a:r>
            <a:br>
              <a:rPr lang="en-US" sz="1700" b="1" dirty="0" smtClean="0">
                <a:solidFill>
                  <a:schemeClr val="accent1"/>
                </a:solidFill>
              </a:rPr>
            </a:br>
            <a:endParaRPr lang="en-US" sz="1700" b="1" dirty="0">
              <a:solidFill>
                <a:schemeClr val="accent1"/>
              </a:solidFill>
            </a:endParaRPr>
          </a:p>
          <a:p>
            <a:pPr marL="742950" lvl="1" indent="-285750" fontAlgn="base">
              <a:buFont typeface="Courier New" panose="02070309020205020404" pitchFamily="49" charset="0"/>
              <a:buChar char="o"/>
            </a:pPr>
            <a:r>
              <a:rPr lang="en-US" sz="1700" b="1" dirty="0">
                <a:solidFill>
                  <a:schemeClr val="accent1"/>
                </a:solidFill>
              </a:rPr>
              <a:t>Etsy still shows how many treasuries an individual product has been featured in.</a:t>
            </a:r>
          </a:p>
          <a:p>
            <a:pPr marL="742950" lvl="1" indent="-285750" fontAlgn="base">
              <a:buFont typeface="Courier New" panose="02070309020205020404" pitchFamily="49" charset="0"/>
              <a:buChar char="o"/>
            </a:pPr>
            <a:r>
              <a:rPr lang="en-US" sz="1700" b="1" dirty="0">
                <a:solidFill>
                  <a:schemeClr val="accent1"/>
                </a:solidFill>
              </a:rPr>
              <a:t>It might be worth still having your products appear in some treasuries, but by no means is it a cure all for a lack of other social interactions – plain old views and favorites are more valuable statistically to move up in the search.</a:t>
            </a:r>
          </a:p>
          <a:p>
            <a:pPr marL="742950" lvl="1" indent="-285750" fontAlgn="base">
              <a:buFont typeface="Courier New" panose="02070309020205020404" pitchFamily="49" charset="0"/>
              <a:buChar char="o"/>
            </a:pPr>
            <a:r>
              <a:rPr lang="en-US" sz="1700" b="1" dirty="0">
                <a:solidFill>
                  <a:schemeClr val="accent1"/>
                </a:solidFill>
              </a:rPr>
              <a:t>Don’t be afraid to still create a treasury or two every once in a while</a:t>
            </a:r>
          </a:p>
          <a:p>
            <a:pPr marL="742950" lvl="1" indent="-285750" fontAlgn="base">
              <a:buFont typeface="Courier New" panose="02070309020205020404" pitchFamily="49" charset="0"/>
              <a:buChar char="o"/>
            </a:pPr>
            <a:r>
              <a:rPr lang="en-US" sz="1700" b="1" dirty="0">
                <a:solidFill>
                  <a:schemeClr val="accent1"/>
                </a:solidFill>
              </a:rPr>
              <a:t>So while they’re still around, they can be an additional tool in your Etsy SEO toolbox to give your listings every chance to help your products move up in the search results.</a:t>
            </a:r>
          </a:p>
        </p:txBody>
      </p:sp>
    </p:spTree>
    <p:extLst>
      <p:ext uri="{BB962C8B-B14F-4D97-AF65-F5344CB8AC3E}">
        <p14:creationId xmlns:p14="http://schemas.microsoft.com/office/powerpoint/2010/main" val="868228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08610" y="1828800"/>
            <a:ext cx="6248400" cy="553998"/>
          </a:xfrm>
          <a:prstGeom prst="rect">
            <a:avLst/>
          </a:prstGeom>
          <a:noFill/>
        </p:spPr>
        <p:txBody>
          <a:bodyPr wrap="square" rtlCol="0">
            <a:spAutoFit/>
          </a:bodyPr>
          <a:lstStyle/>
          <a:p>
            <a:r>
              <a:rPr lang="en-US" sz="3000" b="1" dirty="0">
                <a:solidFill>
                  <a:schemeClr val="accent1"/>
                </a:solidFill>
              </a:rPr>
              <a:t>Shop Teams, Treasuries, &amp; Likes </a:t>
            </a:r>
          </a:p>
        </p:txBody>
      </p:sp>
      <p:sp>
        <p:nvSpPr>
          <p:cNvPr id="8" name="TextBox 7"/>
          <p:cNvSpPr txBox="1"/>
          <p:nvPr/>
        </p:nvSpPr>
        <p:spPr>
          <a:xfrm>
            <a:off x="335280" y="2306598"/>
            <a:ext cx="5867400" cy="461665"/>
          </a:xfrm>
          <a:prstGeom prst="rect">
            <a:avLst/>
          </a:prstGeom>
          <a:noFill/>
        </p:spPr>
        <p:txBody>
          <a:bodyPr wrap="square" rtlCol="0">
            <a:spAutoFit/>
          </a:bodyPr>
          <a:lstStyle/>
          <a:p>
            <a:r>
              <a:rPr lang="en-US" sz="2400" b="1" dirty="0" smtClean="0">
                <a:solidFill>
                  <a:srgbClr val="A1B53E"/>
                </a:solidFill>
              </a:rPr>
              <a:t>Product Facebook Likes</a:t>
            </a:r>
            <a:endParaRPr lang="en-US" sz="2400" b="1" dirty="0">
              <a:solidFill>
                <a:srgbClr val="A1B53E"/>
              </a:solidFill>
            </a:endParaRPr>
          </a:p>
        </p:txBody>
      </p:sp>
      <p:sp>
        <p:nvSpPr>
          <p:cNvPr id="9" name="TextBox 8"/>
          <p:cNvSpPr txBox="1"/>
          <p:nvPr/>
        </p:nvSpPr>
        <p:spPr>
          <a:xfrm>
            <a:off x="320040" y="4025739"/>
            <a:ext cx="6096000" cy="3693319"/>
          </a:xfrm>
          <a:prstGeom prst="rect">
            <a:avLst/>
          </a:prstGeom>
          <a:noFill/>
        </p:spPr>
        <p:txBody>
          <a:bodyPr wrap="square" rtlCol="0">
            <a:spAutoFit/>
          </a:bodyPr>
          <a:lstStyle/>
          <a:p>
            <a:pPr marL="285750" indent="-285750" fontAlgn="base">
              <a:buFont typeface="Wingdings" panose="05000000000000000000" pitchFamily="2" charset="2"/>
              <a:buChar char="ü"/>
            </a:pPr>
            <a:r>
              <a:rPr lang="en-US" b="1" dirty="0">
                <a:solidFill>
                  <a:schemeClr val="accent1"/>
                </a:solidFill>
              </a:rPr>
              <a:t>You will notice Etsy lists their favorites and 4 social media buttons to the right of the product picture.  These 4 social media buttons are not present on the mobile app.  Notice that for the Facebook like button, they display the number of likes the product has received.  Your customers see these numbers – it is social </a:t>
            </a:r>
            <a:r>
              <a:rPr lang="en-US" b="1" dirty="0" smtClean="0">
                <a:solidFill>
                  <a:schemeClr val="accent1"/>
                </a:solidFill>
              </a:rPr>
              <a:t>proof</a:t>
            </a:r>
          </a:p>
          <a:p>
            <a:pPr fontAlgn="base"/>
            <a:endParaRPr lang="en-US" b="1" dirty="0" smtClean="0">
              <a:solidFill>
                <a:schemeClr val="accent1"/>
              </a:solidFill>
            </a:endParaRPr>
          </a:p>
          <a:p>
            <a:pPr marL="285750" indent="-285750" fontAlgn="base">
              <a:buFont typeface="Wingdings" panose="05000000000000000000" pitchFamily="2" charset="2"/>
              <a:buChar char="ü"/>
            </a:pPr>
            <a:r>
              <a:rPr lang="en-US" b="1" dirty="0" smtClean="0">
                <a:solidFill>
                  <a:schemeClr val="accent1"/>
                </a:solidFill>
              </a:rPr>
              <a:t>If </a:t>
            </a:r>
            <a:r>
              <a:rPr lang="en-US" b="1" dirty="0">
                <a:solidFill>
                  <a:schemeClr val="accent1"/>
                </a:solidFill>
              </a:rPr>
              <a:t>a product has more of these “likes”, is it more likely to appear higher in the Etsy search results?</a:t>
            </a:r>
          </a:p>
          <a:p>
            <a:pPr marL="742950" lvl="1" indent="-285750" fontAlgn="base">
              <a:buFont typeface="Courier New" panose="02070309020205020404" pitchFamily="49" charset="0"/>
              <a:buChar char="o"/>
            </a:pPr>
            <a:r>
              <a:rPr lang="en-US" b="1" dirty="0">
                <a:solidFill>
                  <a:schemeClr val="accent1"/>
                </a:solidFill>
              </a:rPr>
              <a:t>Yes!</a:t>
            </a:r>
          </a:p>
          <a:p>
            <a:pPr marL="742950" lvl="1" indent="-285750" fontAlgn="base">
              <a:buFont typeface="Courier New" panose="02070309020205020404" pitchFamily="49" charset="0"/>
              <a:buChar char="o"/>
            </a:pPr>
            <a:r>
              <a:rPr lang="en-US" b="1" dirty="0">
                <a:solidFill>
                  <a:schemeClr val="accent1"/>
                </a:solidFill>
              </a:rPr>
              <a:t>Seeing a like also encourages someone else to like a product.</a:t>
            </a:r>
          </a:p>
          <a:p>
            <a:pPr marL="742950" lvl="1" indent="-285750" fontAlgn="base">
              <a:buFont typeface="Courier New" panose="02070309020205020404" pitchFamily="49" charset="0"/>
              <a:buChar char="o"/>
            </a:pPr>
            <a:r>
              <a:rPr lang="en-US" b="1" dirty="0">
                <a:solidFill>
                  <a:schemeClr val="accent1"/>
                </a:solidFill>
              </a:rPr>
              <a:t>Help a product gain some momentum for future likes.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858" y="2768263"/>
            <a:ext cx="5001323" cy="1257476"/>
          </a:xfrm>
          <a:prstGeom prst="rect">
            <a:avLst/>
          </a:prstGeom>
        </p:spPr>
      </p:pic>
    </p:spTree>
    <p:extLst>
      <p:ext uri="{BB962C8B-B14F-4D97-AF65-F5344CB8AC3E}">
        <p14:creationId xmlns:p14="http://schemas.microsoft.com/office/powerpoint/2010/main" val="3937732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9</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884402"/>
            <a:ext cx="6248400" cy="553998"/>
          </a:xfrm>
          <a:prstGeom prst="rect">
            <a:avLst/>
          </a:prstGeom>
          <a:noFill/>
        </p:spPr>
        <p:txBody>
          <a:bodyPr wrap="square" rtlCol="0">
            <a:spAutoFit/>
          </a:bodyPr>
          <a:lstStyle/>
          <a:p>
            <a:r>
              <a:rPr lang="en-US" sz="3000" b="1" dirty="0" smtClean="0">
                <a:solidFill>
                  <a:schemeClr val="accent1"/>
                </a:solidFill>
              </a:rPr>
              <a:t>Shop Views, Admires and Favorites</a:t>
            </a:r>
            <a:endParaRPr lang="en-US" sz="3000" b="1" dirty="0">
              <a:solidFill>
                <a:schemeClr val="accent1"/>
              </a:solidFill>
            </a:endParaRPr>
          </a:p>
        </p:txBody>
      </p:sp>
      <p:sp>
        <p:nvSpPr>
          <p:cNvPr id="8" name="TextBox 7"/>
          <p:cNvSpPr txBox="1"/>
          <p:nvPr/>
        </p:nvSpPr>
        <p:spPr>
          <a:xfrm>
            <a:off x="344805" y="2438400"/>
            <a:ext cx="5867400" cy="830997"/>
          </a:xfrm>
          <a:prstGeom prst="rect">
            <a:avLst/>
          </a:prstGeom>
          <a:noFill/>
        </p:spPr>
        <p:txBody>
          <a:bodyPr wrap="square" rtlCol="0">
            <a:spAutoFit/>
          </a:bodyPr>
          <a:lstStyle/>
          <a:p>
            <a:r>
              <a:rPr lang="en-US" sz="2400" b="1" dirty="0" smtClean="0">
                <a:solidFill>
                  <a:srgbClr val="A1B53E"/>
                </a:solidFill>
              </a:rPr>
              <a:t>Playing “games” to receive more likes, favorites pins, &amp; views, etc.</a:t>
            </a:r>
            <a:endParaRPr lang="en-US" sz="2400" b="1" dirty="0">
              <a:solidFill>
                <a:srgbClr val="A1B53E"/>
              </a:solidFill>
            </a:endParaRPr>
          </a:p>
        </p:txBody>
      </p:sp>
      <p:sp>
        <p:nvSpPr>
          <p:cNvPr id="9" name="TextBox 8"/>
          <p:cNvSpPr txBox="1"/>
          <p:nvPr/>
        </p:nvSpPr>
        <p:spPr>
          <a:xfrm>
            <a:off x="297180" y="3361212"/>
            <a:ext cx="6096000" cy="4247317"/>
          </a:xfrm>
          <a:prstGeom prst="rect">
            <a:avLst/>
          </a:prstGeom>
          <a:noFill/>
        </p:spPr>
        <p:txBody>
          <a:bodyPr wrap="square" rtlCol="0">
            <a:spAutoFit/>
          </a:bodyPr>
          <a:lstStyle/>
          <a:p>
            <a:pPr marL="285750" indent="-285750" fontAlgn="base">
              <a:buFont typeface="Wingdings" panose="05000000000000000000" pitchFamily="2" charset="2"/>
              <a:buChar char="ü"/>
            </a:pPr>
            <a:r>
              <a:rPr lang="en-US" b="1" dirty="0">
                <a:solidFill>
                  <a:schemeClr val="accent1"/>
                </a:solidFill>
              </a:rPr>
              <a:t>Examples of games are:  </a:t>
            </a:r>
            <a:endParaRPr lang="en-US" b="1" dirty="0" smtClean="0">
              <a:solidFill>
                <a:schemeClr val="accent1"/>
              </a:solidFill>
            </a:endParaRPr>
          </a:p>
          <a:p>
            <a:pPr marL="742950" lvl="1" indent="-285750" fontAlgn="base">
              <a:buFont typeface="Courier New" panose="02070309020205020404" pitchFamily="49" charset="0"/>
              <a:buChar char="o"/>
            </a:pPr>
            <a:r>
              <a:rPr lang="en-US" b="1" dirty="0" smtClean="0">
                <a:solidFill>
                  <a:schemeClr val="accent1"/>
                </a:solidFill>
              </a:rPr>
              <a:t>I’ll </a:t>
            </a:r>
            <a:r>
              <a:rPr lang="en-US" b="1" dirty="0">
                <a:solidFill>
                  <a:schemeClr val="accent1"/>
                </a:solidFill>
              </a:rPr>
              <a:t>like you if you like </a:t>
            </a:r>
            <a:r>
              <a:rPr lang="en-US" b="1" dirty="0" smtClean="0">
                <a:solidFill>
                  <a:schemeClr val="accent1"/>
                </a:solidFill>
              </a:rPr>
              <a:t>me </a:t>
            </a:r>
          </a:p>
          <a:p>
            <a:pPr marL="742950" lvl="1" indent="-285750" fontAlgn="base">
              <a:buFont typeface="Courier New" panose="02070309020205020404" pitchFamily="49" charset="0"/>
              <a:buChar char="o"/>
            </a:pPr>
            <a:r>
              <a:rPr lang="en-US" b="1" dirty="0" smtClean="0">
                <a:solidFill>
                  <a:schemeClr val="accent1"/>
                </a:solidFill>
              </a:rPr>
              <a:t>I’ll </a:t>
            </a:r>
            <a:r>
              <a:rPr lang="en-US" b="1" dirty="0">
                <a:solidFill>
                  <a:schemeClr val="accent1"/>
                </a:solidFill>
              </a:rPr>
              <a:t>favorite 10 of your items if you favorite 10 of </a:t>
            </a:r>
            <a:r>
              <a:rPr lang="en-US" b="1" dirty="0" smtClean="0">
                <a:solidFill>
                  <a:schemeClr val="accent1"/>
                </a:solidFill>
              </a:rPr>
              <a:t>mine </a:t>
            </a:r>
          </a:p>
          <a:p>
            <a:pPr marL="742950" lvl="1" indent="-285750" fontAlgn="base">
              <a:buFont typeface="Courier New" panose="02070309020205020404" pitchFamily="49" charset="0"/>
              <a:buChar char="o"/>
            </a:pPr>
            <a:r>
              <a:rPr lang="en-US" b="1" dirty="0" smtClean="0">
                <a:solidFill>
                  <a:schemeClr val="accent1"/>
                </a:solidFill>
              </a:rPr>
              <a:t>I’ll </a:t>
            </a:r>
            <a:r>
              <a:rPr lang="en-US" b="1" dirty="0">
                <a:solidFill>
                  <a:schemeClr val="accent1"/>
                </a:solidFill>
              </a:rPr>
              <a:t>buy something from your shop if you buy something from this list of shops</a:t>
            </a:r>
            <a:r>
              <a:rPr lang="en-US" b="1" dirty="0" smtClean="0">
                <a:solidFill>
                  <a:schemeClr val="accent1"/>
                </a:solidFill>
              </a:rPr>
              <a:t>,</a:t>
            </a:r>
          </a:p>
          <a:p>
            <a:pPr marL="742950" lvl="1" indent="-285750" fontAlgn="base">
              <a:buFont typeface="Courier New" panose="02070309020205020404" pitchFamily="49" charset="0"/>
              <a:buChar char="o"/>
            </a:pPr>
            <a:r>
              <a:rPr lang="en-US" b="1" dirty="0" smtClean="0">
                <a:solidFill>
                  <a:schemeClr val="accent1"/>
                </a:solidFill>
              </a:rPr>
              <a:t>Posting </a:t>
            </a:r>
            <a:r>
              <a:rPr lang="en-US" b="1" dirty="0">
                <a:solidFill>
                  <a:schemeClr val="accent1"/>
                </a:solidFill>
              </a:rPr>
              <a:t>your product in a promo forum where there are no serious </a:t>
            </a:r>
            <a:r>
              <a:rPr lang="en-US" b="1" dirty="0" smtClean="0">
                <a:solidFill>
                  <a:schemeClr val="accent1"/>
                </a:solidFill>
              </a:rPr>
              <a:t>customers</a:t>
            </a:r>
          </a:p>
          <a:p>
            <a:pPr marL="742950" lvl="1" indent="-285750" fontAlgn="base">
              <a:buFont typeface="Courier New" panose="02070309020205020404" pitchFamily="49" charset="0"/>
              <a:buChar char="o"/>
            </a:pPr>
            <a:r>
              <a:rPr lang="en-US" b="1" dirty="0" smtClean="0">
                <a:solidFill>
                  <a:schemeClr val="accent1"/>
                </a:solidFill>
              </a:rPr>
              <a:t>You </a:t>
            </a:r>
            <a:r>
              <a:rPr lang="en-US" b="1" dirty="0">
                <a:solidFill>
                  <a:schemeClr val="accent1"/>
                </a:solidFill>
              </a:rPr>
              <a:t>get the </a:t>
            </a:r>
            <a:r>
              <a:rPr lang="en-US" b="1" dirty="0" smtClean="0">
                <a:solidFill>
                  <a:schemeClr val="accent1"/>
                </a:solidFill>
              </a:rPr>
              <a:t>idea - there </a:t>
            </a:r>
            <a:r>
              <a:rPr lang="en-US" b="1" dirty="0">
                <a:solidFill>
                  <a:schemeClr val="accent1"/>
                </a:solidFill>
              </a:rPr>
              <a:t>is often a reciprocity implied and it smells of being </a:t>
            </a:r>
            <a:r>
              <a:rPr lang="en-US" b="1" dirty="0" smtClean="0">
                <a:solidFill>
                  <a:schemeClr val="accent1"/>
                </a:solidFill>
              </a:rPr>
              <a:t>fake</a:t>
            </a:r>
            <a:br>
              <a:rPr lang="en-US" b="1" dirty="0" smtClean="0">
                <a:solidFill>
                  <a:schemeClr val="accent1"/>
                </a:solidFill>
              </a:rPr>
            </a:br>
            <a:endParaRPr lang="en-US" b="1" dirty="0">
              <a:solidFill>
                <a:schemeClr val="accent1"/>
              </a:solidFill>
            </a:endParaRPr>
          </a:p>
          <a:p>
            <a:pPr marL="285750" indent="-285750" fontAlgn="base">
              <a:buFont typeface="Wingdings" panose="05000000000000000000" pitchFamily="2" charset="2"/>
              <a:buChar char="ü"/>
            </a:pPr>
            <a:r>
              <a:rPr lang="en-US" b="1" dirty="0">
                <a:solidFill>
                  <a:schemeClr val="accent1"/>
                </a:solidFill>
              </a:rPr>
              <a:t>Organic views, likes, favorites, and other organic social interactions are real and permanent.  </a:t>
            </a:r>
            <a:r>
              <a:rPr lang="en-US" b="1" dirty="0" smtClean="0">
                <a:solidFill>
                  <a:schemeClr val="accent1"/>
                </a:solidFill>
              </a:rPr>
              <a:t/>
            </a:r>
            <a:br>
              <a:rPr lang="en-US" b="1" dirty="0" smtClean="0">
                <a:solidFill>
                  <a:schemeClr val="accent1"/>
                </a:solidFill>
              </a:rPr>
            </a:br>
            <a:endParaRPr lang="en-US" b="1" dirty="0" smtClean="0">
              <a:solidFill>
                <a:schemeClr val="accent1"/>
              </a:solidFill>
            </a:endParaRPr>
          </a:p>
          <a:p>
            <a:pPr marL="285750" indent="-285750" fontAlgn="base">
              <a:buFont typeface="Wingdings" panose="05000000000000000000" pitchFamily="2" charset="2"/>
              <a:buChar char="ü"/>
            </a:pPr>
            <a:r>
              <a:rPr lang="en-US" b="1" dirty="0" smtClean="0">
                <a:solidFill>
                  <a:schemeClr val="accent1"/>
                </a:solidFill>
              </a:rPr>
              <a:t>We </a:t>
            </a:r>
            <a:r>
              <a:rPr lang="en-US" b="1" dirty="0">
                <a:solidFill>
                  <a:schemeClr val="accent1"/>
                </a:solidFill>
              </a:rPr>
              <a:t>should all strive for more organics in our business and ditch the artificial </a:t>
            </a:r>
            <a:r>
              <a:rPr lang="en-US" b="1" dirty="0" smtClean="0">
                <a:solidFill>
                  <a:schemeClr val="accent1"/>
                </a:solidFill>
              </a:rPr>
              <a:t>or, at least </a:t>
            </a:r>
            <a:r>
              <a:rPr lang="en-US" b="1" dirty="0">
                <a:solidFill>
                  <a:schemeClr val="accent1"/>
                </a:solidFill>
              </a:rPr>
              <a:t>limit its influence.</a:t>
            </a:r>
          </a:p>
        </p:txBody>
      </p:sp>
    </p:spTree>
    <p:extLst>
      <p:ext uri="{BB962C8B-B14F-4D97-AF65-F5344CB8AC3E}">
        <p14:creationId xmlns:p14="http://schemas.microsoft.com/office/powerpoint/2010/main" val="132594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685800"/>
            <a:ext cx="3009900" cy="1066800"/>
          </a:xfrm>
        </p:spPr>
        <p:txBody>
          <a:bodyPr>
            <a:normAutofit fontScale="90000"/>
          </a:bodyPr>
          <a:lstStyle/>
          <a:p>
            <a:r>
              <a:rPr lang="en-US" dirty="0" smtClean="0"/>
              <a:t>Social </a:t>
            </a:r>
            <a:br>
              <a:rPr lang="en-US" dirty="0" smtClean="0"/>
            </a:br>
            <a:r>
              <a:rPr lang="en-US" dirty="0" smtClean="0"/>
              <a:t>interaction </a:t>
            </a:r>
            <a:br>
              <a:rPr lang="en-US"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CFCB4D01-41C5-4FAD-8F48-E275B28D7473}" type="slidenum">
              <a:rPr lang="en-US" smtClean="0"/>
              <a:pPr/>
              <a:t>10</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7623709"/>
            <a:ext cx="3047999" cy="1520291"/>
          </a:xfrm>
          <a:prstGeom prst="rect">
            <a:avLst/>
          </a:prstGeom>
        </p:spPr>
      </p:pic>
      <p:sp>
        <p:nvSpPr>
          <p:cNvPr id="2" name="TextBox 1"/>
          <p:cNvSpPr txBox="1"/>
          <p:nvPr/>
        </p:nvSpPr>
        <p:spPr>
          <a:xfrm>
            <a:off x="335280" y="1994505"/>
            <a:ext cx="6248400" cy="553998"/>
          </a:xfrm>
          <a:prstGeom prst="rect">
            <a:avLst/>
          </a:prstGeom>
          <a:noFill/>
        </p:spPr>
        <p:txBody>
          <a:bodyPr wrap="square" rtlCol="0">
            <a:spAutoFit/>
          </a:bodyPr>
          <a:lstStyle/>
          <a:p>
            <a:r>
              <a:rPr lang="en-US" sz="3000" b="1" dirty="0" smtClean="0">
                <a:solidFill>
                  <a:schemeClr val="accent1"/>
                </a:solidFill>
              </a:rPr>
              <a:t>Social Interaction on Etsy</a:t>
            </a:r>
            <a:endParaRPr lang="en-US" sz="3000" b="1" dirty="0">
              <a:solidFill>
                <a:schemeClr val="accent1"/>
              </a:solidFill>
            </a:endParaRPr>
          </a:p>
        </p:txBody>
      </p:sp>
      <p:sp>
        <p:nvSpPr>
          <p:cNvPr id="8" name="TextBox 7"/>
          <p:cNvSpPr txBox="1"/>
          <p:nvPr/>
        </p:nvSpPr>
        <p:spPr>
          <a:xfrm>
            <a:off x="335280" y="2548503"/>
            <a:ext cx="5867400" cy="461665"/>
          </a:xfrm>
          <a:prstGeom prst="rect">
            <a:avLst/>
          </a:prstGeom>
          <a:noFill/>
        </p:spPr>
        <p:txBody>
          <a:bodyPr wrap="square" rtlCol="0">
            <a:spAutoFit/>
          </a:bodyPr>
          <a:lstStyle/>
          <a:p>
            <a:r>
              <a:rPr lang="en-US" sz="2400" b="1" dirty="0" smtClean="0">
                <a:solidFill>
                  <a:srgbClr val="A1B53E"/>
                </a:solidFill>
              </a:rPr>
              <a:t>Social Media Platform</a:t>
            </a:r>
            <a:endParaRPr lang="en-US" sz="2400" b="1" dirty="0">
              <a:solidFill>
                <a:srgbClr val="A1B53E"/>
              </a:solidFill>
            </a:endParaRPr>
          </a:p>
        </p:txBody>
      </p:sp>
      <p:sp>
        <p:nvSpPr>
          <p:cNvPr id="9" name="TextBox 8"/>
          <p:cNvSpPr txBox="1"/>
          <p:nvPr/>
        </p:nvSpPr>
        <p:spPr>
          <a:xfrm>
            <a:off x="289560" y="3200400"/>
            <a:ext cx="6096000" cy="3416320"/>
          </a:xfrm>
          <a:prstGeom prst="rect">
            <a:avLst/>
          </a:prstGeom>
          <a:noFill/>
        </p:spPr>
        <p:txBody>
          <a:bodyPr wrap="square" rtlCol="0">
            <a:spAutoFit/>
          </a:bodyPr>
          <a:lstStyle/>
          <a:p>
            <a:r>
              <a:rPr lang="en-US" b="1" dirty="0" smtClean="0">
                <a:solidFill>
                  <a:schemeClr val="accent1"/>
                </a:solidFill>
              </a:rPr>
              <a:t>Don’t </a:t>
            </a:r>
            <a:r>
              <a:rPr lang="en-US" b="1" dirty="0">
                <a:solidFill>
                  <a:schemeClr val="accent1"/>
                </a:solidFill>
              </a:rPr>
              <a:t>just think of Etsy as a place to sell your goods, consider it as one of your many social media platforms.</a:t>
            </a:r>
          </a:p>
          <a:p>
            <a:r>
              <a:rPr lang="en-US" b="1" dirty="0">
                <a:solidFill>
                  <a:schemeClr val="accent1"/>
                </a:solidFill>
              </a:rPr>
              <a:t/>
            </a:r>
            <a:br>
              <a:rPr lang="en-US" b="1" dirty="0">
                <a:solidFill>
                  <a:schemeClr val="accent1"/>
                </a:solidFill>
              </a:rPr>
            </a:br>
            <a:r>
              <a:rPr lang="en-US" b="1" dirty="0">
                <a:solidFill>
                  <a:schemeClr val="accent1"/>
                </a:solidFill>
              </a:rPr>
              <a:t>When you’re just starting to sell on Etsy, Etsy might be the only place you sell and your only social presence online.  Thus, you might consider it more of your ecommerce website than anything else.  This is ok.  </a:t>
            </a:r>
            <a:endParaRPr lang="en-US" b="1" dirty="0" smtClean="0">
              <a:solidFill>
                <a:schemeClr val="accent1"/>
              </a:solidFill>
            </a:endParaRPr>
          </a:p>
          <a:p>
            <a:endParaRPr lang="en-US" b="1" dirty="0">
              <a:solidFill>
                <a:schemeClr val="accent1"/>
              </a:solidFill>
            </a:endParaRPr>
          </a:p>
          <a:p>
            <a:r>
              <a:rPr lang="en-US" b="1" dirty="0" smtClean="0">
                <a:solidFill>
                  <a:schemeClr val="accent1"/>
                </a:solidFill>
              </a:rPr>
              <a:t>Realize </a:t>
            </a:r>
            <a:r>
              <a:rPr lang="en-US" b="1" dirty="0">
                <a:solidFill>
                  <a:schemeClr val="accent1"/>
                </a:solidFill>
              </a:rPr>
              <a:t>that through the years, as your business grows, Etsy will eventually become a hybrid ecommerce solution that also has social media capabilities.  You want a strong presence on Etsy, but that is not the only place you will be forever.</a:t>
            </a:r>
            <a:endParaRPr lang="en-US" b="1" dirty="0">
              <a:solidFill>
                <a:schemeClr val="accent1"/>
              </a:solidFill>
              <a:effectLst/>
            </a:endParaRPr>
          </a:p>
        </p:txBody>
      </p:sp>
    </p:spTree>
    <p:extLst>
      <p:ext uri="{BB962C8B-B14F-4D97-AF65-F5344CB8AC3E}">
        <p14:creationId xmlns:p14="http://schemas.microsoft.com/office/powerpoint/2010/main" val="1638596903"/>
      </p:ext>
    </p:extLst>
  </p:cSld>
  <p:clrMapOvr>
    <a:masterClrMapping/>
  </p:clrMapOvr>
</p:sld>
</file>

<file path=ppt/theme/theme1.xml><?xml version="1.0" encoding="utf-8"?>
<a:theme xmlns:a="http://schemas.openxmlformats.org/drawingml/2006/main" name="01_0015">
  <a:themeElements>
    <a:clrScheme name="pink, orange, green, purple">
      <a:dk1>
        <a:srgbClr val="4C0026"/>
      </a:dk1>
      <a:lt1>
        <a:sysClr val="window" lastClr="FFFFFF"/>
      </a:lt1>
      <a:dk2>
        <a:srgbClr val="1F497D"/>
      </a:dk2>
      <a:lt2>
        <a:srgbClr val="EEECE1"/>
      </a:lt2>
      <a:accent1>
        <a:srgbClr val="F5336A"/>
      </a:accent1>
      <a:accent2>
        <a:srgbClr val="F79646"/>
      </a:accent2>
      <a:accent3>
        <a:srgbClr val="39E500"/>
      </a:accent3>
      <a:accent4>
        <a:srgbClr val="8064A2"/>
      </a:accent4>
      <a:accent5>
        <a:srgbClr val="4BACC6"/>
      </a:accent5>
      <a:accent6>
        <a:srgbClr val="F79646"/>
      </a:accent6>
      <a:hlink>
        <a:srgbClr val="548DD4"/>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01_0015</Template>
  <TotalTime>0</TotalTime>
  <Words>333</Words>
  <Application>Microsoft Office PowerPoint</Application>
  <PresentationFormat>On-screen Show (4:3)</PresentationFormat>
  <Paragraphs>100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01_0015</vt:lpstr>
      <vt:lpstr>PowerPoint Presentation</vt:lpstr>
      <vt:lpstr>Social  interaction   </vt:lpstr>
      <vt:lpstr>Social  interaction   </vt:lpstr>
      <vt:lpstr>Social  interaction   </vt:lpstr>
      <vt:lpstr>Social  interaction   </vt:lpstr>
      <vt:lpstr>Social  interaction   </vt:lpstr>
      <vt:lpstr>Social  interaction   </vt:lpstr>
      <vt:lpstr>Social  interaction   </vt:lpstr>
      <vt:lpstr>Social  interaction   </vt:lpstr>
      <vt:lpstr>Social  interaction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2015-04-30T16:25:47Z</dcterms:created>
  <dcterms:modified xsi:type="dcterms:W3CDTF">2015-07-21T11:01:59Z</dcterms:modified>
</cp:coreProperties>
</file>